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jpeg" ContentType="image/jpeg"/>
  <Override PartName="/ppt/media/image8.png" ContentType="image/png"/>
  <Override PartName="/ppt/media/image7.png" ContentType="image/png"/>
  <Override PartName="/ppt/media/image9.png" ContentType="image/png"/>
  <Override PartName="/ppt/media/image10.jpeg" ContentType="image/jpeg"/>
  <Override PartName="/ppt/media/image11.png" ContentType="image/png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s-CL" sz="4400" spc="-1" strike="noStrike">
                <a:latin typeface="Arial"/>
              </a:rPr>
              <a:t>Pulse para desplazar la diapositiva</a:t>
            </a:r>
            <a:endParaRPr b="0" lang="es-CL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s-CL" sz="2000" spc="-1" strike="noStrike">
                <a:latin typeface="Arial"/>
              </a:rPr>
              <a:t>Pulse para editar el formato de las notas</a:t>
            </a:r>
            <a:endParaRPr b="0" lang="es-CL" sz="20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s-CL" sz="1400" spc="-1" strike="noStrike">
                <a:latin typeface="Times New Roman"/>
              </a:rPr>
              <a:t>&lt;cabecera&gt;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dt" idx="1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s-CL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s-CL" sz="1400" spc="-1" strike="noStrike">
                <a:latin typeface="Times New Roman"/>
              </a:rPr>
              <a:t>&lt;fecha/hora&gt;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ftr" idx="1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s-CL" sz="1400" spc="-1" strike="noStrike">
                <a:latin typeface="Times New Roman"/>
              </a:defRPr>
            </a:lvl1pPr>
          </a:lstStyle>
          <a:p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169" name="PlaceHolder 6"/>
          <p:cNvSpPr>
            <a:spLocks noGrp="1"/>
          </p:cNvSpPr>
          <p:nvPr>
            <p:ph type="sldNum" idx="1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s-CL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5938958-A39E-4035-866C-7F908A559CE8}" type="slidenum">
              <a:rPr b="0" lang="es-CL" sz="1400" spc="-1" strike="noStrike">
                <a:latin typeface="Times New Roman"/>
              </a:rPr>
              <a:t>&lt;número&gt;</a:t>
            </a:fld>
            <a:endParaRPr b="0" lang="es-CL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s-CL" sz="20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s-E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ACBC769-2FDE-4495-86C1-2C546576830F}" type="slidenum">
              <a:rPr b="0" lang="es-E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es-CL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s-CL" sz="2000" spc="-1" strike="noStrike"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B526D7B2-551F-41DF-BFF6-5A6C214C9D4B}" type="slidenum">
              <a:rPr b="0" lang="es-E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&lt;número&gt;</a:t>
            </a:fld>
            <a:endParaRPr b="0" lang="es-CL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3FE05C-1A67-47C5-9BE3-6BD089B89B1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A64C99-4A45-4BDF-B6D4-C796485A166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13580E-08D9-4122-B3D8-D0D34217C2A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784C09-FCDC-4340-B2CE-CBE21D496B5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0874717-8C1B-4293-835D-35DA8DA6D7B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C9E9F08-0640-4CA0-8E07-61BF5441842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9A2ADC8-5501-4406-AF87-4A559F6682D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74B2D1F-2F9C-40F2-8240-55380BDC6B7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CB3D327-F375-4B51-BD57-A0BC6BD8985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370520" y="1769400"/>
            <a:ext cx="9438840" cy="8473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C4CFF1B-A48E-4E08-95DF-06DA0E8C541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1265394-8DD6-4EBC-B0B0-2D5C379DBB4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32CE17-B5F4-4422-9E65-74AEB37F42F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7F13E9C-CAFE-4164-ABF1-2EC17B792E0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E3DEA70-ADEF-49C8-B14E-B29D1555682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9B13C9D-0679-412C-B81A-BF8F2120321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2D9B5E9-A90B-4E65-B6FC-1629BD6CC73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61DBA4F-7581-4029-8EAD-C650479EC49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4DC6F02-CD15-44F5-8A87-70CA4B82766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68F110B-2568-4A7E-8059-233263C7775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82350E9-02DC-4726-B731-21D4BCC28C9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953F3AF-6C70-4081-8E1B-4BCBBD585B3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64C2538-5B97-4AC5-8AF0-59F3E4D7F10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0E0FB6-26EA-4348-BE60-E09340934E3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1370520" y="1769400"/>
            <a:ext cx="9438840" cy="8473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7AD5A5A-04AF-4B5D-B9CD-52662735643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9C1114C-4D43-42F4-8DC2-F4108E6E008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8368C7D-FD67-4BA2-8BC5-74475393D10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991B417-EA9C-4A9D-8C12-7E5950604D4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368FC71-926C-4191-BFD5-7E471DDF755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5A07CF4-A853-4080-9FEE-12994AFCB44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BFA97B7-F426-4BA0-930D-EBC942491C4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D30E1B14-16EB-4447-A49E-15E8F921E7A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D0DBD4EF-3CCE-48F3-B58A-4DA0BEB8E0F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8AA4E6E-B88A-4311-B8CF-1D581A5EB1C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D1B9CB-36B1-4E37-9E0D-EF8D3A6869B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7414C145-7A2D-4FA7-9B4C-1A2686D3469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ED775ED-A840-4B79-927C-0BCF51C6579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1370520" y="1769400"/>
            <a:ext cx="9438840" cy="8473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F88C0389-9CD2-4861-B64D-93B07BF1590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545BA2C-7F29-426B-9750-80B76452F91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7076E78-5B6C-4C20-800F-5C5D39FC60A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579754D-D08D-48F6-A373-767C960E867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F4F3A751-CEBD-4DD3-8CAE-0A953BBC46C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4E16F56-B758-436A-8EBB-B29FC276433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2D02C7C6-B09D-457F-94CF-27EB8465BD8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F0C86B-F23C-49A3-B6C0-6C547CE46D8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370520" y="1769400"/>
            <a:ext cx="9438840" cy="8473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EDCEBB-2204-4211-968D-74961E97BA0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35F3F2-A7B4-44FB-9C88-09D77C2F912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C7D97B-C3F5-4996-A790-1BEE10719C0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s-CL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CB00D0-72EF-4312-B70E-D782910F2BA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ctr">
            <a:noAutofit/>
          </a:bodyPr>
          <a:p>
            <a:r>
              <a:rPr b="0" lang="es-CL" sz="1800" spc="-1" strike="noStrike">
                <a:latin typeface="Arial"/>
              </a:rPr>
              <a:t>Pulse para editar el formato del texto de título</a:t>
            </a:r>
            <a:endParaRPr b="0" lang="es-CL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1800" spc="-1" strike="noStrike">
                <a:latin typeface="Arial"/>
              </a:rPr>
              <a:t>Pulse para editar el </a:t>
            </a:r>
            <a:r>
              <a:rPr b="0" lang="es-CL" sz="1800" spc="-1" strike="noStrike">
                <a:latin typeface="Arial"/>
              </a:rPr>
              <a:t>formato de texto del </a:t>
            </a:r>
            <a:r>
              <a:rPr b="0" lang="es-CL" sz="1800" spc="-1" strike="noStrike">
                <a:latin typeface="Arial"/>
              </a:rPr>
              <a:t>esquema</a:t>
            </a:r>
            <a:endParaRPr b="0" lang="es-CL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CL" sz="1800" spc="-1" strike="noStrike">
                <a:latin typeface="Arial"/>
              </a:rPr>
              <a:t>Segundo nivel del </a:t>
            </a:r>
            <a:r>
              <a:rPr b="0" lang="es-CL" sz="1800" spc="-1" strike="noStrike">
                <a:latin typeface="Arial"/>
              </a:rPr>
              <a:t>esquema</a:t>
            </a:r>
            <a:endParaRPr b="0" lang="es-CL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1800" spc="-1" strike="noStrike">
                <a:latin typeface="Arial"/>
              </a:rPr>
              <a:t>Tercer nivel del </a:t>
            </a:r>
            <a:r>
              <a:rPr b="0" lang="es-CL" sz="1800" spc="-1" strike="noStrike">
                <a:latin typeface="Arial"/>
              </a:rPr>
              <a:t>esquema</a:t>
            </a:r>
            <a:endParaRPr b="0" lang="es-CL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CL" sz="1800" spc="-1" strike="noStrike">
                <a:latin typeface="Arial"/>
              </a:rPr>
              <a:t>Cuarto nivel </a:t>
            </a:r>
            <a:r>
              <a:rPr b="0" lang="es-CL" sz="1800" spc="-1" strike="noStrike">
                <a:latin typeface="Arial"/>
              </a:rPr>
              <a:t>del esquema</a:t>
            </a:r>
            <a:endParaRPr b="0" lang="es-CL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1800" spc="-1" strike="noStrike">
                <a:latin typeface="Arial"/>
              </a:rPr>
              <a:t>Quinto </a:t>
            </a:r>
            <a:r>
              <a:rPr b="0" lang="es-CL" sz="1800" spc="-1" strike="noStrike">
                <a:latin typeface="Arial"/>
              </a:rPr>
              <a:t>nivel del </a:t>
            </a:r>
            <a:r>
              <a:rPr b="0" lang="es-CL" sz="1800" spc="-1" strike="noStrike">
                <a:latin typeface="Arial"/>
              </a:rPr>
              <a:t>esquema</a:t>
            </a:r>
            <a:endParaRPr b="0" lang="es-CL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1800" spc="-1" strike="noStrike">
                <a:latin typeface="Arial"/>
              </a:rPr>
              <a:t>Sext</a:t>
            </a:r>
            <a:r>
              <a:rPr b="0" lang="es-CL" sz="1800" spc="-1" strike="noStrike">
                <a:latin typeface="Arial"/>
              </a:rPr>
              <a:t>o </a:t>
            </a:r>
            <a:r>
              <a:rPr b="0" lang="es-CL" sz="1800" spc="-1" strike="noStrike">
                <a:latin typeface="Arial"/>
              </a:rPr>
              <a:t>nivel </a:t>
            </a:r>
            <a:r>
              <a:rPr b="0" lang="es-CL" sz="1800" spc="-1" strike="noStrike">
                <a:latin typeface="Arial"/>
              </a:rPr>
              <a:t>del </a:t>
            </a:r>
            <a:r>
              <a:rPr b="0" lang="es-CL" sz="1800" spc="-1" strike="noStrike">
                <a:latin typeface="Arial"/>
              </a:rPr>
              <a:t>esqu</a:t>
            </a:r>
            <a:r>
              <a:rPr b="0" lang="es-CL" sz="1800" spc="-1" strike="noStrike">
                <a:latin typeface="Arial"/>
              </a:rPr>
              <a:t>ema</a:t>
            </a:r>
            <a:endParaRPr b="0" lang="es-CL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1800" spc="-1" strike="noStrike">
                <a:latin typeface="Arial"/>
              </a:rPr>
              <a:t>S</a:t>
            </a:r>
            <a:r>
              <a:rPr b="0" lang="es-CL" sz="1800" spc="-1" strike="noStrike">
                <a:latin typeface="Arial"/>
              </a:rPr>
              <a:t>é</a:t>
            </a:r>
            <a:r>
              <a:rPr b="0" lang="es-CL" sz="1800" spc="-1" strike="noStrike">
                <a:latin typeface="Arial"/>
              </a:rPr>
              <a:t>p</a:t>
            </a:r>
            <a:r>
              <a:rPr b="0" lang="es-CL" sz="1800" spc="-1" strike="noStrike">
                <a:latin typeface="Arial"/>
              </a:rPr>
              <a:t>t</a:t>
            </a:r>
            <a:r>
              <a:rPr b="0" lang="es-CL" sz="1800" spc="-1" strike="noStrike">
                <a:latin typeface="Arial"/>
              </a:rPr>
              <a:t>i</a:t>
            </a:r>
            <a:r>
              <a:rPr b="0" lang="es-CL" sz="1800" spc="-1" strike="noStrike">
                <a:latin typeface="Arial"/>
              </a:rPr>
              <a:t>m</a:t>
            </a:r>
            <a:r>
              <a:rPr b="0" lang="es-CL" sz="1800" spc="-1" strike="noStrike">
                <a:latin typeface="Arial"/>
              </a:rPr>
              <a:t>o</a:t>
            </a:r>
            <a:r>
              <a:rPr b="0" lang="es-CL" sz="1800" spc="-1" strike="noStrike">
                <a:latin typeface="Arial"/>
              </a:rPr>
              <a:t> </a:t>
            </a:r>
            <a:r>
              <a:rPr b="0" lang="es-CL" sz="1800" spc="-1" strike="noStrike">
                <a:latin typeface="Arial"/>
              </a:rPr>
              <a:t>n</a:t>
            </a:r>
            <a:r>
              <a:rPr b="0" lang="es-CL" sz="1800" spc="-1" strike="noStrike">
                <a:latin typeface="Arial"/>
              </a:rPr>
              <a:t>i</a:t>
            </a:r>
            <a:r>
              <a:rPr b="0" lang="es-CL" sz="1800" spc="-1" strike="noStrike">
                <a:latin typeface="Arial"/>
              </a:rPr>
              <a:t>v</a:t>
            </a:r>
            <a:r>
              <a:rPr b="0" lang="es-CL" sz="1800" spc="-1" strike="noStrike">
                <a:latin typeface="Arial"/>
              </a:rPr>
              <a:t>e</a:t>
            </a:r>
            <a:r>
              <a:rPr b="0" lang="es-CL" sz="1800" spc="-1" strike="noStrike">
                <a:latin typeface="Arial"/>
              </a:rPr>
              <a:t>l </a:t>
            </a:r>
            <a:r>
              <a:rPr b="0" lang="es-CL" sz="1800" spc="-1" strike="noStrike">
                <a:latin typeface="Arial"/>
              </a:rPr>
              <a:t>d</a:t>
            </a:r>
            <a:r>
              <a:rPr b="0" lang="es-CL" sz="1800" spc="-1" strike="noStrike">
                <a:latin typeface="Arial"/>
              </a:rPr>
              <a:t>e</a:t>
            </a:r>
            <a:r>
              <a:rPr b="0" lang="es-CL" sz="1800" spc="-1" strike="noStrike">
                <a:latin typeface="Arial"/>
              </a:rPr>
              <a:t>l </a:t>
            </a:r>
            <a:r>
              <a:rPr b="0" lang="es-CL" sz="1800" spc="-1" strike="noStrike">
                <a:latin typeface="Arial"/>
              </a:rPr>
              <a:t>e</a:t>
            </a:r>
            <a:r>
              <a:rPr b="0" lang="es-CL" sz="1800" spc="-1" strike="noStrike">
                <a:latin typeface="Arial"/>
              </a:rPr>
              <a:t>s</a:t>
            </a:r>
            <a:r>
              <a:rPr b="0" lang="es-CL" sz="1800" spc="-1" strike="noStrike">
                <a:latin typeface="Arial"/>
              </a:rPr>
              <a:t>q</a:t>
            </a:r>
            <a:r>
              <a:rPr b="0" lang="es-CL" sz="1800" spc="-1" strike="noStrike">
                <a:latin typeface="Arial"/>
              </a:rPr>
              <a:t>u</a:t>
            </a:r>
            <a:r>
              <a:rPr b="0" lang="es-CL" sz="1800" spc="-1" strike="noStrike">
                <a:latin typeface="Arial"/>
              </a:rPr>
              <a:t>e</a:t>
            </a:r>
            <a:r>
              <a:rPr b="0" lang="es-CL" sz="1800" spc="-1" strike="noStrike">
                <a:latin typeface="Arial"/>
              </a:rPr>
              <a:t>m</a:t>
            </a:r>
            <a:r>
              <a:rPr b="0" lang="es-CL" sz="1800" spc="-1" strike="noStrike">
                <a:latin typeface="Arial"/>
              </a:rPr>
              <a:t>a</a:t>
            </a:r>
            <a:endParaRPr b="0" lang="es-CL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913680" y="6000840"/>
            <a:ext cx="667188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s-CL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10514160" y="6000840"/>
            <a:ext cx="752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1AE8033-846F-4C93-8758-AF21F2ED67F6}" type="slidenum"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&lt;número&gt;</a:t>
            </a:fld>
            <a:endParaRPr b="0" lang="es-CL" sz="11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7678800" y="600084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s-CL" sz="1400" spc="-1" strike="noStrike">
                <a:latin typeface="Times New Roman"/>
              </a:defRPr>
            </a:lvl1pPr>
          </a:lstStyle>
          <a:p>
            <a:r>
              <a:rPr b="0" lang="es-CL" sz="1400" spc="-1" strike="noStrike">
                <a:latin typeface="Times New Roman"/>
              </a:rPr>
              <a:t>&lt;fecha/hora&gt;</a:t>
            </a:r>
            <a:endParaRPr b="0" lang="es-CL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913680" y="6000840"/>
            <a:ext cx="667188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s-CL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10514160" y="6000840"/>
            <a:ext cx="752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375F463-D5E9-4D30-8D1E-09020482B9FC}" type="slidenum"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&lt;número&gt;</a:t>
            </a:fld>
            <a:endParaRPr b="0" lang="es-CL" sz="11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7678800" y="600084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s-CL" sz="1400" spc="-1" strike="noStrike">
                <a:latin typeface="Times New Roman"/>
              </a:defRPr>
            </a:lvl1pPr>
          </a:lstStyle>
          <a:p>
            <a:r>
              <a:rPr b="0" lang="es-CL" sz="1400" spc="-1" strike="noStrike">
                <a:latin typeface="Times New Roman"/>
              </a:rPr>
              <a:t>&lt;fecha/hora&gt;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s-CL" sz="4400" spc="-1" strike="noStrike">
                <a:latin typeface="Arial"/>
              </a:rPr>
              <a:t>Pulse para editar el formato del texto de título</a:t>
            </a:r>
            <a:endParaRPr b="0" lang="es-CL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3200" spc="-1" strike="noStrike">
                <a:latin typeface="Arial"/>
              </a:rPr>
              <a:t>Pulse para </a:t>
            </a:r>
            <a:r>
              <a:rPr b="0" lang="es-CL" sz="3200" spc="-1" strike="noStrike">
                <a:latin typeface="Arial"/>
              </a:rPr>
              <a:t>editar el </a:t>
            </a:r>
            <a:r>
              <a:rPr b="0" lang="es-CL" sz="3200" spc="-1" strike="noStrike">
                <a:latin typeface="Arial"/>
              </a:rPr>
              <a:t>formato de </a:t>
            </a:r>
            <a:r>
              <a:rPr b="0" lang="es-CL" sz="3200" spc="-1" strike="noStrike">
                <a:latin typeface="Arial"/>
              </a:rPr>
              <a:t>texto del </a:t>
            </a:r>
            <a:r>
              <a:rPr b="0" lang="es-CL" sz="3200" spc="-1" strike="noStrike">
                <a:latin typeface="Arial"/>
              </a:rPr>
              <a:t>esquema</a:t>
            </a:r>
            <a:endParaRPr b="0" lang="es-CL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CL" sz="2800" spc="-1" strike="noStrike">
                <a:latin typeface="Arial"/>
              </a:rPr>
              <a:t>Segundo </a:t>
            </a:r>
            <a:r>
              <a:rPr b="0" lang="es-CL" sz="2800" spc="-1" strike="noStrike">
                <a:latin typeface="Arial"/>
              </a:rPr>
              <a:t>nivel del </a:t>
            </a:r>
            <a:r>
              <a:rPr b="0" lang="es-CL" sz="2800" spc="-1" strike="noStrike">
                <a:latin typeface="Arial"/>
              </a:rPr>
              <a:t>esquema</a:t>
            </a:r>
            <a:endParaRPr b="0" lang="es-CL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400" spc="-1" strike="noStrike">
                <a:latin typeface="Arial"/>
              </a:rPr>
              <a:t>Tercer nivel </a:t>
            </a:r>
            <a:r>
              <a:rPr b="0" lang="es-CL" sz="2400" spc="-1" strike="noStrike">
                <a:latin typeface="Arial"/>
              </a:rPr>
              <a:t>del esquema</a:t>
            </a:r>
            <a:endParaRPr b="0" lang="es-CL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CL" sz="2000" spc="-1" strike="noStrike">
                <a:latin typeface="Arial"/>
              </a:rPr>
              <a:t>Cuarto nivel </a:t>
            </a:r>
            <a:r>
              <a:rPr b="0" lang="es-CL" sz="2000" spc="-1" strike="noStrike">
                <a:latin typeface="Arial"/>
              </a:rPr>
              <a:t>del </a:t>
            </a:r>
            <a:r>
              <a:rPr b="0" lang="es-CL" sz="2000" spc="-1" strike="noStrike">
                <a:latin typeface="Arial"/>
              </a:rPr>
              <a:t>esquema</a:t>
            </a:r>
            <a:endParaRPr b="0" lang="es-CL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000" spc="-1" strike="noStrike">
                <a:latin typeface="Arial"/>
              </a:rPr>
              <a:t>Quinto </a:t>
            </a:r>
            <a:r>
              <a:rPr b="0" lang="es-CL" sz="2000" spc="-1" strike="noStrike">
                <a:latin typeface="Arial"/>
              </a:rPr>
              <a:t>nivel del </a:t>
            </a:r>
            <a:r>
              <a:rPr b="0" lang="es-CL" sz="2000" spc="-1" strike="noStrike">
                <a:latin typeface="Arial"/>
              </a:rPr>
              <a:t>esquem</a:t>
            </a:r>
            <a:r>
              <a:rPr b="0" lang="es-CL" sz="2000" spc="-1" strike="noStrike">
                <a:latin typeface="Arial"/>
              </a:rPr>
              <a:t>a</a:t>
            </a:r>
            <a:endParaRPr b="0" lang="es-CL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000" spc="-1" strike="noStrike">
                <a:latin typeface="Arial"/>
              </a:rPr>
              <a:t>Sext</a:t>
            </a:r>
            <a:r>
              <a:rPr b="0" lang="es-CL" sz="2000" spc="-1" strike="noStrike">
                <a:latin typeface="Arial"/>
              </a:rPr>
              <a:t>o </a:t>
            </a:r>
            <a:r>
              <a:rPr b="0" lang="es-CL" sz="2000" spc="-1" strike="noStrike">
                <a:latin typeface="Arial"/>
              </a:rPr>
              <a:t>nive</a:t>
            </a:r>
            <a:r>
              <a:rPr b="0" lang="es-CL" sz="2000" spc="-1" strike="noStrike">
                <a:latin typeface="Arial"/>
              </a:rPr>
              <a:t>l del </a:t>
            </a:r>
            <a:r>
              <a:rPr b="0" lang="es-CL" sz="2000" spc="-1" strike="noStrike">
                <a:latin typeface="Arial"/>
              </a:rPr>
              <a:t>esq</a:t>
            </a:r>
            <a:r>
              <a:rPr b="0" lang="es-CL" sz="2000" spc="-1" strike="noStrike">
                <a:latin typeface="Arial"/>
              </a:rPr>
              <a:t>uem</a:t>
            </a:r>
            <a:r>
              <a:rPr b="0" lang="es-CL" sz="2000" spc="-1" strike="noStrike">
                <a:latin typeface="Arial"/>
              </a:rPr>
              <a:t>a</a:t>
            </a:r>
            <a:endParaRPr b="0" lang="es-CL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000" spc="-1" strike="noStrike">
                <a:latin typeface="Arial"/>
              </a:rPr>
              <a:t>S</a:t>
            </a:r>
            <a:r>
              <a:rPr b="0" lang="es-CL" sz="2000" spc="-1" strike="noStrike">
                <a:latin typeface="Arial"/>
              </a:rPr>
              <a:t>é</a:t>
            </a:r>
            <a:r>
              <a:rPr b="0" lang="es-CL" sz="2000" spc="-1" strike="noStrike">
                <a:latin typeface="Arial"/>
              </a:rPr>
              <a:t>p</a:t>
            </a:r>
            <a:r>
              <a:rPr b="0" lang="es-CL" sz="2000" spc="-1" strike="noStrike">
                <a:latin typeface="Arial"/>
              </a:rPr>
              <a:t>t</a:t>
            </a:r>
            <a:r>
              <a:rPr b="0" lang="es-CL" sz="2000" spc="-1" strike="noStrike">
                <a:latin typeface="Arial"/>
              </a:rPr>
              <a:t>i</a:t>
            </a:r>
            <a:r>
              <a:rPr b="0" lang="es-CL" sz="2000" spc="-1" strike="noStrike">
                <a:latin typeface="Arial"/>
              </a:rPr>
              <a:t>m</a:t>
            </a:r>
            <a:r>
              <a:rPr b="0" lang="es-CL" sz="2000" spc="-1" strike="noStrike">
                <a:latin typeface="Arial"/>
              </a:rPr>
              <a:t>o</a:t>
            </a:r>
            <a:r>
              <a:rPr b="0" lang="es-CL" sz="2000" spc="-1" strike="noStrike">
                <a:latin typeface="Arial"/>
              </a:rPr>
              <a:t> </a:t>
            </a:r>
            <a:r>
              <a:rPr b="0" lang="es-CL" sz="2000" spc="-1" strike="noStrike">
                <a:latin typeface="Arial"/>
              </a:rPr>
              <a:t>n</a:t>
            </a:r>
            <a:r>
              <a:rPr b="0" lang="es-CL" sz="2000" spc="-1" strike="noStrike">
                <a:latin typeface="Arial"/>
              </a:rPr>
              <a:t>i</a:t>
            </a:r>
            <a:r>
              <a:rPr b="0" lang="es-CL" sz="2000" spc="-1" strike="noStrike">
                <a:latin typeface="Arial"/>
              </a:rPr>
              <a:t>v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l </a:t>
            </a:r>
            <a:r>
              <a:rPr b="0" lang="es-CL" sz="2000" spc="-1" strike="noStrike">
                <a:latin typeface="Arial"/>
              </a:rPr>
              <a:t>d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l 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s</a:t>
            </a:r>
            <a:r>
              <a:rPr b="0" lang="es-CL" sz="2000" spc="-1" strike="noStrike">
                <a:latin typeface="Arial"/>
              </a:rPr>
              <a:t>q</a:t>
            </a:r>
            <a:r>
              <a:rPr b="0" lang="es-CL" sz="2000" spc="-1" strike="noStrike">
                <a:latin typeface="Arial"/>
              </a:rPr>
              <a:t>u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m</a:t>
            </a:r>
            <a:r>
              <a:rPr b="0" lang="es-CL" sz="2000" spc="-1" strike="noStrike">
                <a:latin typeface="Arial"/>
              </a:rPr>
              <a:t>a</a:t>
            </a:r>
            <a:endParaRPr b="0" lang="es-CL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ctr">
            <a:noAutofit/>
          </a:bodyPr>
          <a:p>
            <a:r>
              <a:rPr b="0" lang="es-CL" sz="1800" spc="-1" strike="noStrike">
                <a:latin typeface="Arial"/>
              </a:rPr>
              <a:t>Pulse para editar el formato del texto de título</a:t>
            </a:r>
            <a:endParaRPr b="0" lang="es-CL" sz="18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7"/>
          </p:nvPr>
        </p:nvSpPr>
        <p:spPr>
          <a:xfrm>
            <a:off x="913680" y="6000840"/>
            <a:ext cx="667188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s-CL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 idx="8"/>
          </p:nvPr>
        </p:nvSpPr>
        <p:spPr>
          <a:xfrm>
            <a:off x="10514160" y="6000840"/>
            <a:ext cx="752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B82C7BE-C515-444B-9E62-E96D11E3F20C}" type="slidenum"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&lt;número&gt;</a:t>
            </a:fld>
            <a:endParaRPr b="0" lang="es-CL" sz="11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9"/>
          </p:nvPr>
        </p:nvSpPr>
        <p:spPr>
          <a:xfrm>
            <a:off x="7678800" y="600084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s-CL" sz="1400" spc="-1" strike="noStrike">
                <a:latin typeface="Times New Roman"/>
              </a:defRPr>
            </a:lvl1pPr>
          </a:lstStyle>
          <a:p>
            <a:r>
              <a:rPr b="0" lang="es-CL" sz="1400" spc="-1" strike="noStrike">
                <a:latin typeface="Times New Roman"/>
              </a:rPr>
              <a:t>&lt;fecha/hora&gt;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3200" spc="-1" strike="noStrike">
                <a:latin typeface="Arial"/>
              </a:rPr>
              <a:t>Pulse para </a:t>
            </a:r>
            <a:r>
              <a:rPr b="0" lang="es-CL" sz="3200" spc="-1" strike="noStrike">
                <a:latin typeface="Arial"/>
              </a:rPr>
              <a:t>editar el </a:t>
            </a:r>
            <a:r>
              <a:rPr b="0" lang="es-CL" sz="3200" spc="-1" strike="noStrike">
                <a:latin typeface="Arial"/>
              </a:rPr>
              <a:t>formato de </a:t>
            </a:r>
            <a:r>
              <a:rPr b="0" lang="es-CL" sz="3200" spc="-1" strike="noStrike">
                <a:latin typeface="Arial"/>
              </a:rPr>
              <a:t>texto del </a:t>
            </a:r>
            <a:r>
              <a:rPr b="0" lang="es-CL" sz="3200" spc="-1" strike="noStrike">
                <a:latin typeface="Arial"/>
              </a:rPr>
              <a:t>esquema</a:t>
            </a:r>
            <a:endParaRPr b="0" lang="es-CL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CL" sz="2800" spc="-1" strike="noStrike">
                <a:latin typeface="Arial"/>
              </a:rPr>
              <a:t>Segundo </a:t>
            </a:r>
            <a:r>
              <a:rPr b="0" lang="es-CL" sz="2800" spc="-1" strike="noStrike">
                <a:latin typeface="Arial"/>
              </a:rPr>
              <a:t>nivel del </a:t>
            </a:r>
            <a:r>
              <a:rPr b="0" lang="es-CL" sz="2800" spc="-1" strike="noStrike">
                <a:latin typeface="Arial"/>
              </a:rPr>
              <a:t>esquema</a:t>
            </a:r>
            <a:endParaRPr b="0" lang="es-CL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400" spc="-1" strike="noStrike">
                <a:latin typeface="Arial"/>
              </a:rPr>
              <a:t>Tercer nivel </a:t>
            </a:r>
            <a:r>
              <a:rPr b="0" lang="es-CL" sz="2400" spc="-1" strike="noStrike">
                <a:latin typeface="Arial"/>
              </a:rPr>
              <a:t>del esquema</a:t>
            </a:r>
            <a:endParaRPr b="0" lang="es-CL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CL" sz="2000" spc="-1" strike="noStrike">
                <a:latin typeface="Arial"/>
              </a:rPr>
              <a:t>Cuarto nivel </a:t>
            </a:r>
            <a:r>
              <a:rPr b="0" lang="es-CL" sz="2000" spc="-1" strike="noStrike">
                <a:latin typeface="Arial"/>
              </a:rPr>
              <a:t>del </a:t>
            </a:r>
            <a:r>
              <a:rPr b="0" lang="es-CL" sz="2000" spc="-1" strike="noStrike">
                <a:latin typeface="Arial"/>
              </a:rPr>
              <a:t>esquema</a:t>
            </a:r>
            <a:endParaRPr b="0" lang="es-CL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000" spc="-1" strike="noStrike">
                <a:latin typeface="Arial"/>
              </a:rPr>
              <a:t>Quinto </a:t>
            </a:r>
            <a:r>
              <a:rPr b="0" lang="es-CL" sz="2000" spc="-1" strike="noStrike">
                <a:latin typeface="Arial"/>
              </a:rPr>
              <a:t>nivel del </a:t>
            </a:r>
            <a:r>
              <a:rPr b="0" lang="es-CL" sz="2000" spc="-1" strike="noStrike">
                <a:latin typeface="Arial"/>
              </a:rPr>
              <a:t>esquem</a:t>
            </a:r>
            <a:r>
              <a:rPr b="0" lang="es-CL" sz="2000" spc="-1" strike="noStrike">
                <a:latin typeface="Arial"/>
              </a:rPr>
              <a:t>a</a:t>
            </a:r>
            <a:endParaRPr b="0" lang="es-CL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000" spc="-1" strike="noStrike">
                <a:latin typeface="Arial"/>
              </a:rPr>
              <a:t>Sext</a:t>
            </a:r>
            <a:r>
              <a:rPr b="0" lang="es-CL" sz="2000" spc="-1" strike="noStrike">
                <a:latin typeface="Arial"/>
              </a:rPr>
              <a:t>o </a:t>
            </a:r>
            <a:r>
              <a:rPr b="0" lang="es-CL" sz="2000" spc="-1" strike="noStrike">
                <a:latin typeface="Arial"/>
              </a:rPr>
              <a:t>nive</a:t>
            </a:r>
            <a:r>
              <a:rPr b="0" lang="es-CL" sz="2000" spc="-1" strike="noStrike">
                <a:latin typeface="Arial"/>
              </a:rPr>
              <a:t>l del </a:t>
            </a:r>
            <a:r>
              <a:rPr b="0" lang="es-CL" sz="2000" spc="-1" strike="noStrike">
                <a:latin typeface="Arial"/>
              </a:rPr>
              <a:t>esq</a:t>
            </a:r>
            <a:r>
              <a:rPr b="0" lang="es-CL" sz="2000" spc="-1" strike="noStrike">
                <a:latin typeface="Arial"/>
              </a:rPr>
              <a:t>uem</a:t>
            </a:r>
            <a:r>
              <a:rPr b="0" lang="es-CL" sz="2000" spc="-1" strike="noStrike">
                <a:latin typeface="Arial"/>
              </a:rPr>
              <a:t>a</a:t>
            </a:r>
            <a:endParaRPr b="0" lang="es-CL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000" spc="-1" strike="noStrike">
                <a:latin typeface="Arial"/>
              </a:rPr>
              <a:t>S</a:t>
            </a:r>
            <a:r>
              <a:rPr b="0" lang="es-CL" sz="2000" spc="-1" strike="noStrike">
                <a:latin typeface="Arial"/>
              </a:rPr>
              <a:t>é</a:t>
            </a:r>
            <a:r>
              <a:rPr b="0" lang="es-CL" sz="2000" spc="-1" strike="noStrike">
                <a:latin typeface="Arial"/>
              </a:rPr>
              <a:t>p</a:t>
            </a:r>
            <a:r>
              <a:rPr b="0" lang="es-CL" sz="2000" spc="-1" strike="noStrike">
                <a:latin typeface="Arial"/>
              </a:rPr>
              <a:t>t</a:t>
            </a:r>
            <a:r>
              <a:rPr b="0" lang="es-CL" sz="2000" spc="-1" strike="noStrike">
                <a:latin typeface="Arial"/>
              </a:rPr>
              <a:t>i</a:t>
            </a:r>
            <a:r>
              <a:rPr b="0" lang="es-CL" sz="2000" spc="-1" strike="noStrike">
                <a:latin typeface="Arial"/>
              </a:rPr>
              <a:t>m</a:t>
            </a:r>
            <a:r>
              <a:rPr b="0" lang="es-CL" sz="2000" spc="-1" strike="noStrike">
                <a:latin typeface="Arial"/>
              </a:rPr>
              <a:t>o</a:t>
            </a:r>
            <a:r>
              <a:rPr b="0" lang="es-CL" sz="2000" spc="-1" strike="noStrike">
                <a:latin typeface="Arial"/>
              </a:rPr>
              <a:t> </a:t>
            </a:r>
            <a:r>
              <a:rPr b="0" lang="es-CL" sz="2000" spc="-1" strike="noStrike">
                <a:latin typeface="Arial"/>
              </a:rPr>
              <a:t>n</a:t>
            </a:r>
            <a:r>
              <a:rPr b="0" lang="es-CL" sz="2000" spc="-1" strike="noStrike">
                <a:latin typeface="Arial"/>
              </a:rPr>
              <a:t>i</a:t>
            </a:r>
            <a:r>
              <a:rPr b="0" lang="es-CL" sz="2000" spc="-1" strike="noStrike">
                <a:latin typeface="Arial"/>
              </a:rPr>
              <a:t>v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l </a:t>
            </a:r>
            <a:r>
              <a:rPr b="0" lang="es-CL" sz="2000" spc="-1" strike="noStrike">
                <a:latin typeface="Arial"/>
              </a:rPr>
              <a:t>d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l 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s</a:t>
            </a:r>
            <a:r>
              <a:rPr b="0" lang="es-CL" sz="2000" spc="-1" strike="noStrike">
                <a:latin typeface="Arial"/>
              </a:rPr>
              <a:t>q</a:t>
            </a:r>
            <a:r>
              <a:rPr b="0" lang="es-CL" sz="2000" spc="-1" strike="noStrike">
                <a:latin typeface="Arial"/>
              </a:rPr>
              <a:t>u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m</a:t>
            </a:r>
            <a:r>
              <a:rPr b="0" lang="es-CL" sz="2000" spc="-1" strike="noStrike">
                <a:latin typeface="Arial"/>
              </a:rPr>
              <a:t>a</a:t>
            </a:r>
            <a:endParaRPr b="0" lang="es-CL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ftr" idx="10"/>
          </p:nvPr>
        </p:nvSpPr>
        <p:spPr>
          <a:xfrm>
            <a:off x="913680" y="6000840"/>
            <a:ext cx="667188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s-CL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ldNum" idx="11"/>
          </p:nvPr>
        </p:nvSpPr>
        <p:spPr>
          <a:xfrm>
            <a:off x="10514160" y="6000840"/>
            <a:ext cx="752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43B057E-EC62-44A5-877F-FF6D345C83E8}" type="slidenum"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&lt;número&gt;</a:t>
            </a:fld>
            <a:endParaRPr b="0" lang="es-CL" sz="1100" spc="-1" strike="noStrike">
              <a:latin typeface="Times New Roman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dt" idx="12"/>
          </p:nvPr>
        </p:nvSpPr>
        <p:spPr>
          <a:xfrm>
            <a:off x="7678800" y="600084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s-CL" sz="1400" spc="-1" strike="noStrike">
                <a:latin typeface="Times New Roman"/>
              </a:defRPr>
            </a:lvl1pPr>
          </a:lstStyle>
          <a:p>
            <a:r>
              <a:rPr b="0" lang="es-CL" sz="1400" spc="-1" strike="noStrike">
                <a:latin typeface="Times New Roman"/>
              </a:rPr>
              <a:t>&lt;fecha/hora&gt;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s-CL" sz="4400" spc="-1" strike="noStrike">
                <a:latin typeface="Arial"/>
              </a:rPr>
              <a:t>Pulse para editar el formato del texto de título</a:t>
            </a:r>
            <a:endParaRPr b="0" lang="es-CL" sz="4400" spc="-1" strike="noStrike"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3200" spc="-1" strike="noStrike">
                <a:latin typeface="Arial"/>
              </a:rPr>
              <a:t>Pulse para </a:t>
            </a:r>
            <a:r>
              <a:rPr b="0" lang="es-CL" sz="3200" spc="-1" strike="noStrike">
                <a:latin typeface="Arial"/>
              </a:rPr>
              <a:t>editar el </a:t>
            </a:r>
            <a:r>
              <a:rPr b="0" lang="es-CL" sz="3200" spc="-1" strike="noStrike">
                <a:latin typeface="Arial"/>
              </a:rPr>
              <a:t>formato de </a:t>
            </a:r>
            <a:r>
              <a:rPr b="0" lang="es-CL" sz="3200" spc="-1" strike="noStrike">
                <a:latin typeface="Arial"/>
              </a:rPr>
              <a:t>texto del </a:t>
            </a:r>
            <a:r>
              <a:rPr b="0" lang="es-CL" sz="3200" spc="-1" strike="noStrike">
                <a:latin typeface="Arial"/>
              </a:rPr>
              <a:t>esquema</a:t>
            </a:r>
            <a:endParaRPr b="0" lang="es-CL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CL" sz="2800" spc="-1" strike="noStrike">
                <a:latin typeface="Arial"/>
              </a:rPr>
              <a:t>Segundo </a:t>
            </a:r>
            <a:r>
              <a:rPr b="0" lang="es-CL" sz="2800" spc="-1" strike="noStrike">
                <a:latin typeface="Arial"/>
              </a:rPr>
              <a:t>nivel del </a:t>
            </a:r>
            <a:r>
              <a:rPr b="0" lang="es-CL" sz="2800" spc="-1" strike="noStrike">
                <a:latin typeface="Arial"/>
              </a:rPr>
              <a:t>esquema</a:t>
            </a:r>
            <a:endParaRPr b="0" lang="es-CL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400" spc="-1" strike="noStrike">
                <a:latin typeface="Arial"/>
              </a:rPr>
              <a:t>Tercer nivel </a:t>
            </a:r>
            <a:r>
              <a:rPr b="0" lang="es-CL" sz="2400" spc="-1" strike="noStrike">
                <a:latin typeface="Arial"/>
              </a:rPr>
              <a:t>del esquema</a:t>
            </a:r>
            <a:endParaRPr b="0" lang="es-CL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CL" sz="2000" spc="-1" strike="noStrike">
                <a:latin typeface="Arial"/>
              </a:rPr>
              <a:t>Cuarto nivel </a:t>
            </a:r>
            <a:r>
              <a:rPr b="0" lang="es-CL" sz="2000" spc="-1" strike="noStrike">
                <a:latin typeface="Arial"/>
              </a:rPr>
              <a:t>del </a:t>
            </a:r>
            <a:r>
              <a:rPr b="0" lang="es-CL" sz="2000" spc="-1" strike="noStrike">
                <a:latin typeface="Arial"/>
              </a:rPr>
              <a:t>esquema</a:t>
            </a:r>
            <a:endParaRPr b="0" lang="es-CL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000" spc="-1" strike="noStrike">
                <a:latin typeface="Arial"/>
              </a:rPr>
              <a:t>Quinto </a:t>
            </a:r>
            <a:r>
              <a:rPr b="0" lang="es-CL" sz="2000" spc="-1" strike="noStrike">
                <a:latin typeface="Arial"/>
              </a:rPr>
              <a:t>nivel del </a:t>
            </a:r>
            <a:r>
              <a:rPr b="0" lang="es-CL" sz="2000" spc="-1" strike="noStrike">
                <a:latin typeface="Arial"/>
              </a:rPr>
              <a:t>esquem</a:t>
            </a:r>
            <a:r>
              <a:rPr b="0" lang="es-CL" sz="2000" spc="-1" strike="noStrike">
                <a:latin typeface="Arial"/>
              </a:rPr>
              <a:t>a</a:t>
            </a:r>
            <a:endParaRPr b="0" lang="es-CL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000" spc="-1" strike="noStrike">
                <a:latin typeface="Arial"/>
              </a:rPr>
              <a:t>Sext</a:t>
            </a:r>
            <a:r>
              <a:rPr b="0" lang="es-CL" sz="2000" spc="-1" strike="noStrike">
                <a:latin typeface="Arial"/>
              </a:rPr>
              <a:t>o </a:t>
            </a:r>
            <a:r>
              <a:rPr b="0" lang="es-CL" sz="2000" spc="-1" strike="noStrike">
                <a:latin typeface="Arial"/>
              </a:rPr>
              <a:t>nive</a:t>
            </a:r>
            <a:r>
              <a:rPr b="0" lang="es-CL" sz="2000" spc="-1" strike="noStrike">
                <a:latin typeface="Arial"/>
              </a:rPr>
              <a:t>l del </a:t>
            </a:r>
            <a:r>
              <a:rPr b="0" lang="es-CL" sz="2000" spc="-1" strike="noStrike">
                <a:latin typeface="Arial"/>
              </a:rPr>
              <a:t>esq</a:t>
            </a:r>
            <a:r>
              <a:rPr b="0" lang="es-CL" sz="2000" spc="-1" strike="noStrike">
                <a:latin typeface="Arial"/>
              </a:rPr>
              <a:t>uem</a:t>
            </a:r>
            <a:r>
              <a:rPr b="0" lang="es-CL" sz="2000" spc="-1" strike="noStrike">
                <a:latin typeface="Arial"/>
              </a:rPr>
              <a:t>a</a:t>
            </a:r>
            <a:endParaRPr b="0" lang="es-CL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CL" sz="2000" spc="-1" strike="noStrike">
                <a:latin typeface="Arial"/>
              </a:rPr>
              <a:t>S</a:t>
            </a:r>
            <a:r>
              <a:rPr b="0" lang="es-CL" sz="2000" spc="-1" strike="noStrike">
                <a:latin typeface="Arial"/>
              </a:rPr>
              <a:t>é</a:t>
            </a:r>
            <a:r>
              <a:rPr b="0" lang="es-CL" sz="2000" spc="-1" strike="noStrike">
                <a:latin typeface="Arial"/>
              </a:rPr>
              <a:t>p</a:t>
            </a:r>
            <a:r>
              <a:rPr b="0" lang="es-CL" sz="2000" spc="-1" strike="noStrike">
                <a:latin typeface="Arial"/>
              </a:rPr>
              <a:t>t</a:t>
            </a:r>
            <a:r>
              <a:rPr b="0" lang="es-CL" sz="2000" spc="-1" strike="noStrike">
                <a:latin typeface="Arial"/>
              </a:rPr>
              <a:t>i</a:t>
            </a:r>
            <a:r>
              <a:rPr b="0" lang="es-CL" sz="2000" spc="-1" strike="noStrike">
                <a:latin typeface="Arial"/>
              </a:rPr>
              <a:t>m</a:t>
            </a:r>
            <a:r>
              <a:rPr b="0" lang="es-CL" sz="2000" spc="-1" strike="noStrike">
                <a:latin typeface="Arial"/>
              </a:rPr>
              <a:t>o</a:t>
            </a:r>
            <a:r>
              <a:rPr b="0" lang="es-CL" sz="2000" spc="-1" strike="noStrike">
                <a:latin typeface="Arial"/>
              </a:rPr>
              <a:t> </a:t>
            </a:r>
            <a:r>
              <a:rPr b="0" lang="es-CL" sz="2000" spc="-1" strike="noStrike">
                <a:latin typeface="Arial"/>
              </a:rPr>
              <a:t>n</a:t>
            </a:r>
            <a:r>
              <a:rPr b="0" lang="es-CL" sz="2000" spc="-1" strike="noStrike">
                <a:latin typeface="Arial"/>
              </a:rPr>
              <a:t>i</a:t>
            </a:r>
            <a:r>
              <a:rPr b="0" lang="es-CL" sz="2000" spc="-1" strike="noStrike">
                <a:latin typeface="Arial"/>
              </a:rPr>
              <a:t>v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l </a:t>
            </a:r>
            <a:r>
              <a:rPr b="0" lang="es-CL" sz="2000" spc="-1" strike="noStrike">
                <a:latin typeface="Arial"/>
              </a:rPr>
              <a:t>d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l 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s</a:t>
            </a:r>
            <a:r>
              <a:rPr b="0" lang="es-CL" sz="2000" spc="-1" strike="noStrike">
                <a:latin typeface="Arial"/>
              </a:rPr>
              <a:t>q</a:t>
            </a:r>
            <a:r>
              <a:rPr b="0" lang="es-CL" sz="2000" spc="-1" strike="noStrike">
                <a:latin typeface="Arial"/>
              </a:rPr>
              <a:t>u</a:t>
            </a:r>
            <a:r>
              <a:rPr b="0" lang="es-CL" sz="2000" spc="-1" strike="noStrike">
                <a:latin typeface="Arial"/>
              </a:rPr>
              <a:t>e</a:t>
            </a:r>
            <a:r>
              <a:rPr b="0" lang="es-CL" sz="2000" spc="-1" strike="noStrike">
                <a:latin typeface="Arial"/>
              </a:rPr>
              <a:t>m</a:t>
            </a:r>
            <a:r>
              <a:rPr b="0" lang="es-CL" sz="2000" spc="-1" strike="noStrike">
                <a:latin typeface="Arial"/>
              </a:rPr>
              <a:t>a</a:t>
            </a:r>
            <a:endParaRPr b="0" lang="es-CL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jpe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forms.gle/2HipepLQYxvsdLBC9" TargetMode="External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Imagen 4" descr=""/>
          <p:cNvPicPr/>
          <p:nvPr/>
        </p:nvPicPr>
        <p:blipFill>
          <a:blip r:embed="rId2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71" name="Forma libre 5"/>
          <p:cNvSpPr/>
          <p:nvPr/>
        </p:nvSpPr>
        <p:spPr>
          <a:xfrm rot="5400000">
            <a:off x="7133040" y="1384920"/>
            <a:ext cx="4030200" cy="4099320"/>
          </a:xfrm>
          <a:custGeom>
            <a:avLst/>
            <a:gdLst/>
            <a:ahLst/>
            <a:rect l="l" t="t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  <a:effectLst>
            <a:outerShdw algn="tl" blurRad="50760" dir="5400000" dist="38160" rotWithShape="0">
              <a:srgbClr val="000000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7390080" y="1673640"/>
            <a:ext cx="3484080" cy="2419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s-ES" sz="3000" spc="-1" strike="noStrike">
                <a:solidFill>
                  <a:srgbClr val="f4edd8"/>
                </a:solidFill>
                <a:latin typeface="Goudy Old Style"/>
              </a:rPr>
              <a:t>LOS DESAFÍOS DE LA FORMACIÓN </a:t>
            </a:r>
            <a:br>
              <a:rPr sz="3000"/>
            </a:br>
            <a:r>
              <a:rPr b="0" lang="es-ES" sz="3000" spc="-1" strike="noStrike">
                <a:solidFill>
                  <a:srgbClr val="f4edd8"/>
                </a:solidFill>
                <a:latin typeface="Goudy Old Style"/>
              </a:rPr>
              <a:t>TÉCNICO PROFESIONAL EN CHILE</a:t>
            </a:r>
            <a:endParaRPr b="0" lang="es-CL" sz="30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subTitle"/>
          </p:nvPr>
        </p:nvSpPr>
        <p:spPr>
          <a:xfrm>
            <a:off x="7390080" y="4158000"/>
            <a:ext cx="3484080" cy="10256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t">
            <a:normAutofit fontScale="89000"/>
          </a:bodyPr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300" spc="-1" strike="noStrike">
                <a:solidFill>
                  <a:srgbClr val="ffffff"/>
                </a:solidFill>
                <a:latin typeface="Goudy Old Style"/>
              </a:rPr>
              <a:t>Fortaleciendo los procesos de retención estudiantil</a:t>
            </a:r>
            <a:endParaRPr b="0" lang="es-CL" sz="2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1260000" y="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s-CL" sz="4400" spc="-1" strike="noStrike">
                <a:latin typeface="Arial"/>
              </a:rPr>
              <a:t>Cuestionario (I)</a:t>
            </a:r>
            <a:endParaRPr b="0" lang="es-CL" sz="4400" spc="-1" strike="noStrike">
              <a:latin typeface="Arial"/>
            </a:endParaRPr>
          </a:p>
        </p:txBody>
      </p:sp>
      <p:sp>
        <p:nvSpPr>
          <p:cNvPr id="205" name=""/>
          <p:cNvSpPr txBox="1"/>
          <p:nvPr/>
        </p:nvSpPr>
        <p:spPr>
          <a:xfrm>
            <a:off x="540000" y="2598120"/>
            <a:ext cx="4793760" cy="3161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CL" sz="1800" spc="-1" strike="noStrike">
                <a:latin typeface="Arial"/>
              </a:rPr>
              <a:t>1.- Edad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2.- Género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3.- Orientación Sexual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4.- Comuna de Residencia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5.- Año egreso Enseñanza Media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6.- NEM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7.- Ranking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8.- Establecimiento de egreso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9.- Tipo de establecimiento de egreso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10.- Dependenica Establecimiento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11.- Carrera TP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12.- Se tituló de la carrera TP que cursó</a:t>
            </a:r>
            <a:endParaRPr b="0" lang="es-CL" sz="1800" spc="-1" strike="noStrike">
              <a:latin typeface="Arial"/>
            </a:endParaRPr>
          </a:p>
        </p:txBody>
      </p:sp>
      <p:sp>
        <p:nvSpPr>
          <p:cNvPr id="206" name=""/>
          <p:cNvSpPr txBox="1"/>
          <p:nvPr/>
        </p:nvSpPr>
        <p:spPr>
          <a:xfrm>
            <a:off x="4680000" y="1620000"/>
            <a:ext cx="2436120" cy="415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Perfil de Ingreso</a:t>
            </a:r>
            <a:endParaRPr b="0" lang="es-CL" sz="2200" spc="-1" strike="noStrike">
              <a:latin typeface="Arial"/>
            </a:endParaRPr>
          </a:p>
        </p:txBody>
      </p:sp>
      <p:sp>
        <p:nvSpPr>
          <p:cNvPr id="207" name=""/>
          <p:cNvSpPr txBox="1"/>
          <p:nvPr/>
        </p:nvSpPr>
        <p:spPr>
          <a:xfrm>
            <a:off x="6546240" y="3060000"/>
            <a:ext cx="5333760" cy="2394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CL" sz="1800" spc="-1" strike="noStrike">
                <a:latin typeface="Arial"/>
              </a:rPr>
              <a:t>13.- ¿Con quien vive?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14.- ¿Tiene Hijo/a (s)?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15.- ¿Realiza una actividad remunerada?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16.- Modalidad de trabajo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17.- ¿cuántas horas semanales trabaja?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18.- Comuna donde Trabaja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19.- Grupos raciales o étnicos</a:t>
            </a:r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20.- ¿Se encuentra en situación de discapacidad?</a:t>
            </a:r>
            <a:endParaRPr b="0" lang="es-CL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1260000" y="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s-CL" sz="4400" spc="-1" strike="noStrike">
                <a:latin typeface="Arial"/>
              </a:rPr>
              <a:t>Cuestionario (II)</a:t>
            </a:r>
            <a:endParaRPr b="0" lang="es-CL" sz="4400" spc="-1" strike="noStrike">
              <a:latin typeface="Arial"/>
            </a:endParaRPr>
          </a:p>
        </p:txBody>
      </p:sp>
      <p:sp>
        <p:nvSpPr>
          <p:cNvPr id="209" name=""/>
          <p:cNvSpPr txBox="1"/>
          <p:nvPr/>
        </p:nvSpPr>
        <p:spPr>
          <a:xfrm>
            <a:off x="4680000" y="1620000"/>
            <a:ext cx="2880000" cy="73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s-CL" sz="2200" spc="-1" strike="noStrike">
                <a:solidFill>
                  <a:srgbClr val="ffffff"/>
                </a:solidFill>
                <a:latin typeface="Goudy Old Style"/>
                <a:ea typeface="Noto Sans CJK SC"/>
              </a:rPr>
              <a:t>Ámbito Psicológico</a:t>
            </a:r>
            <a:endParaRPr b="0" lang="es-CL" sz="2200" spc="-1" strike="noStrike">
              <a:latin typeface="Arial"/>
            </a:endParaRPr>
          </a:p>
        </p:txBody>
      </p:sp>
      <p:sp>
        <p:nvSpPr>
          <p:cNvPr id="210" name=""/>
          <p:cNvSpPr txBox="1"/>
          <p:nvPr/>
        </p:nvSpPr>
        <p:spPr>
          <a:xfrm>
            <a:off x="5940000" y="2200320"/>
            <a:ext cx="6120000" cy="4927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16.- Generalmente me preparo por adelantado para los exámenes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17.- Cuando me asignan lecturas, las leo la noche anterior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18.- Cuando me asignan lecturas, las reviso el mismo día de la clase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19.- Cuando tengo problemas para entender algo, inmediatamente trato de buscar ayuda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20.- Asisto regularmente a clases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21.- Trato de completar el trabajo asignado lo más pronto posible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22.- Postergo los trabajos de los cursos que no me gustan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23.- Postergo las lecturas de los cursos que no me gustan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24.- Constantemente intento mejorar mis hábitos de estudio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25.- Invierto el tiempo necesario en estudiar aun cuando el tema sea aburrido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26.- Trato de motivarme para mantener mi ritmo de estudio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27.- Trato de terminar mis trabajos importantes con tiempo de sobra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28.- Me tomo el tiempo de revisar mis tareas antes de entregarlas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29.- Raramente dejo para mañana lo que puedo hacer hoy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30.- Disfruto la mezcla de desafío con emoción de esperar hasta el último minuto para completar una tarea</a:t>
            </a:r>
            <a:endParaRPr b="0" lang="es-CL" sz="1500" spc="-1" strike="noStrike">
              <a:latin typeface="Arial"/>
            </a:endParaRPr>
          </a:p>
        </p:txBody>
      </p:sp>
      <p:sp>
        <p:nvSpPr>
          <p:cNvPr id="211" name=""/>
          <p:cNvSpPr txBox="1"/>
          <p:nvPr/>
        </p:nvSpPr>
        <p:spPr>
          <a:xfrm>
            <a:off x="0" y="2251080"/>
            <a:ext cx="5760000" cy="432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CL" sz="1500" spc="-1" strike="noStrike">
                <a:latin typeface="Arial"/>
              </a:rPr>
              <a:t>1.- Me siento emocionalmente agotado/a por mi trabajo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2.- Me siento cansado al final de la jornada de trabajo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3.- Cuando me levanto por la mañana y me enfrento a otra jornada de trabajo me siento fatigado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4.- Trato con mucha eficacia los problemas a los que me enfrento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5.- Siento que mi trabajo me está desgastando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6.- Siento mucha energía en mi trabajo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7.- Me siento frustrado/a en mi trabajo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8.- Creo que trabajo demasiado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9.- Me siento motivado/a después de trabajar en grupo con mis compañeros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10.- Creo que consigo muchas cosas valiosas con mi trabajo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11.- En mi trabajo trato los problemas emocionalmente con mucha calma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12.- Me siento sobrepasado por mi trabajo</a:t>
            </a:r>
            <a:endParaRPr b="0" lang="es-CL" sz="1500" spc="-1" strike="noStrike">
              <a:latin typeface="Arial"/>
            </a:endParaRPr>
          </a:p>
          <a:p>
            <a:r>
              <a:rPr b="0" lang="es-CL" sz="1500" spc="-1" strike="noStrike">
                <a:latin typeface="Arial"/>
              </a:rPr>
              <a:t>13.- ¿Planifica sus actividades académicas?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14.- ¿Qué criterio utilizas para organizar tus jornadas diarias?</a:t>
            </a:r>
            <a:endParaRPr b="0" lang="es-CL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s-CL" sz="1500" spc="-1" strike="noStrike">
                <a:latin typeface="Arial"/>
              </a:rPr>
              <a:t>15.- Cuando tengo que hacer una tarea, normalmente la dejo para el último minuto</a:t>
            </a:r>
            <a:endParaRPr b="0" lang="es-CL" sz="1500" spc="-1" strike="noStrike">
              <a:latin typeface="Arial"/>
            </a:endParaRPr>
          </a:p>
          <a:p>
            <a:endParaRPr b="0" lang="es-CL" sz="1500" spc="-1" strike="noStrike">
              <a:latin typeface="Arial"/>
            </a:endParaRPr>
          </a:p>
        </p:txBody>
      </p:sp>
      <p:sp>
        <p:nvSpPr>
          <p:cNvPr id="212" name=""/>
          <p:cNvSpPr txBox="1"/>
          <p:nvPr/>
        </p:nvSpPr>
        <p:spPr>
          <a:xfrm>
            <a:off x="5220000" y="6228000"/>
            <a:ext cx="6840000" cy="858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s-CL" sz="1800" spc="-1" strike="noStrike">
                <a:latin typeface="Arial"/>
              </a:rPr>
              <a:t>Ref: Escala de Procrastinación Académica (Busko, 1998)</a:t>
            </a:r>
            <a:endParaRPr b="1" lang="es-CL" sz="1800" spc="-1" strike="noStrike">
              <a:latin typeface="Arial"/>
            </a:endParaRPr>
          </a:p>
          <a:p>
            <a:r>
              <a:rPr b="1" lang="es-CL" sz="1800" spc="-1" strike="noStrike">
                <a:latin typeface="Arial"/>
              </a:rPr>
              <a:t>       </a:t>
            </a:r>
            <a:r>
              <a:rPr b="1" lang="es-CL" sz="1800" spc="-1" strike="noStrike">
                <a:latin typeface="Arial"/>
              </a:rPr>
              <a:t>Maslach Burnout Inventory (Maslach y Jackson, 1981)</a:t>
            </a:r>
            <a:endParaRPr b="1" lang="es-CL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260000" y="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s-CL" sz="4400" spc="-1" strike="noStrike">
                <a:latin typeface="Arial"/>
              </a:rPr>
              <a:t>Cuestionario (III)</a:t>
            </a:r>
            <a:endParaRPr b="0" lang="es-CL" sz="4400" spc="-1" strike="noStrike">
              <a:latin typeface="Arial"/>
            </a:endParaRPr>
          </a:p>
        </p:txBody>
      </p:sp>
      <p:sp>
        <p:nvSpPr>
          <p:cNvPr id="214" name=""/>
          <p:cNvSpPr txBox="1"/>
          <p:nvPr/>
        </p:nvSpPr>
        <p:spPr>
          <a:xfrm>
            <a:off x="2520000" y="2981880"/>
            <a:ext cx="7920000" cy="3161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CL" sz="1800" spc="-1" strike="noStrike">
                <a:latin typeface="Arial"/>
              </a:rPr>
              <a:t>1.- ¿Por qué eligió el Instituto?</a:t>
            </a:r>
            <a:endParaRPr b="0" lang="es-CL" sz="1800" spc="-1" strike="noStrike">
              <a:latin typeface="Arial"/>
            </a:endParaRPr>
          </a:p>
          <a:p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2.- ¿Por qué eligió la carrera en la que se matriculó?</a:t>
            </a:r>
            <a:endParaRPr b="0" lang="es-CL" sz="1800" spc="-1" strike="noStrike">
              <a:latin typeface="Arial"/>
            </a:endParaRPr>
          </a:p>
          <a:p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3.- Si tuviese que describir el instituto en una sola palabra ¿cuál utilizaría?</a:t>
            </a:r>
            <a:endParaRPr b="0" lang="es-CL" sz="1800" spc="-1" strike="noStrike">
              <a:latin typeface="Arial"/>
            </a:endParaRPr>
          </a:p>
          <a:p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4.- Tu entorno (familia, amigos, etc.) conocía el Instituto</a:t>
            </a:r>
            <a:endParaRPr b="0" lang="es-CL" sz="1800" spc="-1" strike="noStrike">
              <a:latin typeface="Arial"/>
            </a:endParaRPr>
          </a:p>
          <a:p>
            <a:endParaRPr b="0" lang="es-CL" sz="1800" spc="-1" strike="noStrike">
              <a:latin typeface="Arial"/>
            </a:endParaRPr>
          </a:p>
          <a:p>
            <a:r>
              <a:rPr b="0" lang="es-CL" sz="1800" spc="-1" strike="noStrike">
                <a:latin typeface="Arial"/>
              </a:rPr>
              <a:t>5.- ¿Como conoció el instituto?Edad</a:t>
            </a:r>
            <a:endParaRPr b="0" lang="es-CL" sz="1800" spc="-1" strike="noStrike">
              <a:latin typeface="Arial"/>
            </a:endParaRPr>
          </a:p>
        </p:txBody>
      </p:sp>
      <p:sp>
        <p:nvSpPr>
          <p:cNvPr id="215" name=""/>
          <p:cNvSpPr txBox="1"/>
          <p:nvPr/>
        </p:nvSpPr>
        <p:spPr>
          <a:xfrm>
            <a:off x="4320000" y="1620000"/>
            <a:ext cx="3600000" cy="73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Sentido de Pertenencia</a:t>
            </a:r>
            <a:endParaRPr b="0" lang="es-CL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260000" y="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s-CL" sz="4400" spc="-1" strike="noStrike">
                <a:latin typeface="Arial"/>
              </a:rPr>
              <a:t>Cuestionario (IV)</a:t>
            </a:r>
            <a:endParaRPr b="0" lang="es-CL" sz="4400" spc="-1" strike="noStrike">
              <a:latin typeface="Arial"/>
            </a:endParaRPr>
          </a:p>
        </p:txBody>
      </p:sp>
      <p:sp>
        <p:nvSpPr>
          <p:cNvPr id="217" name=""/>
          <p:cNvSpPr txBox="1"/>
          <p:nvPr/>
        </p:nvSpPr>
        <p:spPr>
          <a:xfrm>
            <a:off x="2520000" y="2981880"/>
            <a:ext cx="7920000" cy="108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CL" sz="3500" spc="-1" strike="noStrike">
                <a:latin typeface="Arial"/>
                <a:hlinkClick r:id="rId1"/>
              </a:rPr>
              <a:t>https://forms.gle/2HipepLQYxvsdLBC9</a:t>
            </a:r>
            <a:endParaRPr b="0" lang="es-CL" sz="3500" spc="-1" strike="noStrike">
              <a:latin typeface="Arial"/>
            </a:endParaRPr>
          </a:p>
          <a:p>
            <a:endParaRPr b="0" lang="es-CL" sz="3500" spc="-1" strike="noStrike">
              <a:latin typeface="Arial"/>
            </a:endParaRPr>
          </a:p>
        </p:txBody>
      </p:sp>
      <p:sp>
        <p:nvSpPr>
          <p:cNvPr id="218" name=""/>
          <p:cNvSpPr txBox="1"/>
          <p:nvPr/>
        </p:nvSpPr>
        <p:spPr>
          <a:xfrm>
            <a:off x="4295880" y="1620000"/>
            <a:ext cx="3600000" cy="73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Visualización cuestionario propuesto</a:t>
            </a:r>
            <a:endParaRPr b="0" lang="es-CL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1361160" y="1980000"/>
            <a:ext cx="9438840" cy="107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5400" spc="-1" strike="noStrike">
                <a:solidFill>
                  <a:srgbClr val="f4edd8"/>
                </a:solidFill>
                <a:latin typeface="Goudy Old Style"/>
              </a:rPr>
              <a:t>Trabajo Futuro</a:t>
            </a:r>
            <a:endParaRPr b="0" lang="es-CL" sz="5400" spc="-1" strike="noStrike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subTitle"/>
          </p:nvPr>
        </p:nvSpPr>
        <p:spPr>
          <a:xfrm>
            <a:off x="1370520" y="3881520"/>
            <a:ext cx="9438840" cy="10486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t">
            <a:normAutofit/>
          </a:bodyPr>
          <a:p>
            <a:pPr algn="ctr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300" spc="-1" strike="noStrike">
                <a:solidFill>
                  <a:srgbClr val="ffffff"/>
                </a:solidFill>
                <a:latin typeface="Goudy Old Style"/>
              </a:rPr>
              <a:t>Construcción esquema de reporte </a:t>
            </a:r>
            <a:endParaRPr b="0" lang="es-CL" sz="2300" spc="-1" strike="noStrike">
              <a:latin typeface="Arial"/>
            </a:endParaRPr>
          </a:p>
          <a:p>
            <a:pPr algn="ctr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300" spc="-1" strike="noStrike">
                <a:solidFill>
                  <a:srgbClr val="ffffff"/>
                </a:solidFill>
                <a:latin typeface="Goudy Old Style"/>
              </a:rPr>
              <a:t>para el análisis de los resultados. </a:t>
            </a:r>
            <a:endParaRPr b="0" lang="es-CL" sz="2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Rectángulo 54"/>
          <p:cNvSpPr/>
          <p:nvPr/>
        </p:nvSpPr>
        <p:spPr>
          <a:xfrm>
            <a:off x="0" y="0"/>
            <a:ext cx="12191040" cy="6856920"/>
          </a:xfrm>
          <a:prstGeom prst="rect">
            <a:avLst/>
          </a:prstGeom>
          <a:blipFill rotWithShape="0">
            <a:blip r:embed="rId2"/>
            <a:srcRect/>
            <a:stretch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5" name="Imagen 2" descr=""/>
          <p:cNvPicPr/>
          <p:nvPr/>
        </p:nvPicPr>
        <p:blipFill>
          <a:blip r:embed="rId3"/>
          <a:stretch/>
        </p:blipFill>
        <p:spPr>
          <a:xfrm>
            <a:off x="-8640" y="0"/>
            <a:ext cx="6094800" cy="6856920"/>
          </a:xfrm>
          <a:prstGeom prst="rect">
            <a:avLst/>
          </a:prstGeom>
          <a:ln w="0">
            <a:noFill/>
          </a:ln>
        </p:spPr>
      </p:pic>
      <p:pic>
        <p:nvPicPr>
          <p:cNvPr id="176" name="Imagen 56" descr=""/>
          <p:cNvPicPr/>
          <p:nvPr/>
        </p:nvPicPr>
        <p:blipFill>
          <a:blip r:embed="rId4"/>
          <a:stretch/>
        </p:blipFill>
        <p:spPr>
          <a:xfrm>
            <a:off x="6257160" y="0"/>
            <a:ext cx="5933880" cy="6856920"/>
          </a:xfrm>
          <a:prstGeom prst="rect">
            <a:avLst/>
          </a:prstGeom>
          <a:ln w="0">
            <a:noFill/>
          </a:ln>
        </p:spPr>
      </p:pic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080" cy="969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es-ES" sz="4000" spc="-1" strike="noStrike">
                <a:solidFill>
                  <a:srgbClr val="f4edd8"/>
                </a:solidFill>
                <a:latin typeface="Goudy Old Style"/>
              </a:rPr>
              <a:t>Contenidos</a:t>
            </a:r>
            <a:endParaRPr b="0" lang="es-CL" sz="40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2440" cy="4057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Estado del arte</a:t>
            </a:r>
            <a:endParaRPr b="0" lang="es-CL" sz="2400" spc="-1" strike="noStrike">
              <a:latin typeface="Arial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Cuestionario 2022</a:t>
            </a:r>
            <a:endParaRPr b="0" lang="es-CL" sz="2400" spc="-1" strike="noStrike">
              <a:latin typeface="Arial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Modelo Retención</a:t>
            </a:r>
            <a:endParaRPr b="0" lang="es-CL" sz="2400" spc="-1" strike="noStrike">
              <a:latin typeface="Arial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Propuesta 2023</a:t>
            </a:r>
            <a:endParaRPr b="0" lang="es-CL" sz="2400" spc="-1" strike="noStrike">
              <a:latin typeface="Arial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Trabajo Futuro</a:t>
            </a:r>
            <a:endParaRPr b="0" lang="es-CL" sz="2400" spc="-1" strike="noStrike">
              <a:latin typeface="Arial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es-CL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12564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Estado del Arte (I)</a:t>
            </a:r>
            <a:endParaRPr b="0" lang="es-CL" sz="4600" spc="-1" strike="noStrike">
              <a:latin typeface="Arial"/>
            </a:endParaRPr>
          </a:p>
        </p:txBody>
      </p:sp>
      <p:sp>
        <p:nvSpPr>
          <p:cNvPr id="180" name="CuadroTexto 4"/>
          <p:cNvSpPr/>
          <p:nvPr/>
        </p:nvSpPr>
        <p:spPr>
          <a:xfrm>
            <a:off x="972000" y="1800000"/>
            <a:ext cx="3261240" cy="310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Bordón, Canals y Rojas (2015), la retención en la educación técnico profesional está asociada a una serie de variables, como el establecimiento de educación secundaria de proveniencia, la edad del estudiante, y el tener o no acceso a ayudas económicas del Estado. </a:t>
            </a:r>
            <a:endParaRPr b="0" lang="es-CL" sz="1800" spc="-1" strike="noStrike">
              <a:latin typeface="Arial"/>
            </a:endParaRPr>
          </a:p>
        </p:txBody>
      </p:sp>
      <p:sp>
        <p:nvSpPr>
          <p:cNvPr id="181" name="CuadroTexto 6"/>
          <p:cNvSpPr/>
          <p:nvPr/>
        </p:nvSpPr>
        <p:spPr>
          <a:xfrm>
            <a:off x="7168680" y="1752840"/>
            <a:ext cx="4107960" cy="310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Herrera (2017) el aumento de la retención se vincula con la mejora de los mecanismos de nivelación y orientación vocacional para los estudiantes de primer año, los acuerdos de convalidación de aprendizajes para avanzar en la articulación, y la generación de más información sobre las características de los estudiantes de este nivel </a:t>
            </a:r>
            <a:endParaRPr b="0" lang="es-CL" sz="1800" spc="-1" strike="noStrike">
              <a:latin typeface="Arial"/>
            </a:endParaRPr>
          </a:p>
        </p:txBody>
      </p:sp>
      <p:sp>
        <p:nvSpPr>
          <p:cNvPr id="182" name="CuadroTexto 8"/>
          <p:cNvSpPr/>
          <p:nvPr/>
        </p:nvSpPr>
        <p:spPr>
          <a:xfrm>
            <a:off x="940680" y="5227920"/>
            <a:ext cx="1035252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Brunner, Labraña y Álvarez (2020) señalan que en este nivel educativo es importante avanzar en diferentes temáticas, todas ellas con el fin de aumentar las tasas de retención. A saber: a) una docencia centrada en los estudiantes, personalizada y que reconozca los diferentes perfiles, b) flexibilidad en las trayectorias de aprendizaje y c) fomento del sentido de pertenencia</a:t>
            </a:r>
            <a:endParaRPr b="0" lang="es-CL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12564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Estado del Arte (II)</a:t>
            </a:r>
            <a:endParaRPr b="0" lang="es-CL" sz="4600" spc="-1" strike="noStrike">
              <a:latin typeface="Arial"/>
            </a:endParaRPr>
          </a:p>
        </p:txBody>
      </p:sp>
      <p:sp>
        <p:nvSpPr>
          <p:cNvPr id="184" name="CuadroTexto 4"/>
          <p:cNvSpPr/>
          <p:nvPr/>
        </p:nvSpPr>
        <p:spPr>
          <a:xfrm>
            <a:off x="1812240" y="2481480"/>
            <a:ext cx="8555760" cy="271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50000"/>
              </a:lnSpc>
              <a:spcAft>
                <a:spcPts val="799"/>
              </a:spcAft>
              <a:buNone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Acción Educar (2018) hace una propuesta respecto a los tipos de incentivos que en la educación técnico profesional potencian las acciones tendientes hacia el fortalecimiento de la persistencia estudiantil.</a:t>
            </a:r>
            <a:endParaRPr b="0" lang="es-CL" sz="1800" spc="-1" strike="noStrike">
              <a:latin typeface="Arial"/>
            </a:endParaRPr>
          </a:p>
          <a:p>
            <a:pPr marL="343080" indent="-343080" algn="just">
              <a:lnSpc>
                <a:spcPct val="107000"/>
              </a:lnSpc>
              <a:buClr>
                <a:srgbClr val="ffffff"/>
              </a:buClr>
              <a:buFont typeface="Goudy Old Style"/>
              <a:buAutoNum type="arabicPeriod"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Incentivos económicos para alumnos de excelencia</a:t>
            </a:r>
            <a:endParaRPr b="0" lang="es-CL" sz="1800" spc="-1" strike="noStrike">
              <a:latin typeface="Arial"/>
            </a:endParaRPr>
          </a:p>
          <a:p>
            <a:pPr marL="343080" indent="-343080" algn="just">
              <a:lnSpc>
                <a:spcPct val="107000"/>
              </a:lnSpc>
              <a:buClr>
                <a:srgbClr val="ffffff"/>
              </a:buClr>
              <a:buFont typeface="Goudy Old Style"/>
              <a:buAutoNum type="arabicPeriod"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Creación de pasantías en empresas del estado</a:t>
            </a:r>
            <a:endParaRPr b="0" lang="es-CL" sz="1800" spc="-1" strike="noStrike">
              <a:latin typeface="Arial"/>
            </a:endParaRPr>
          </a:p>
          <a:p>
            <a:pPr marL="343080" indent="-343080" algn="just">
              <a:lnSpc>
                <a:spcPct val="107000"/>
              </a:lnSpc>
              <a:spcAft>
                <a:spcPts val="799"/>
              </a:spcAft>
              <a:buClr>
                <a:srgbClr val="ffffff"/>
              </a:buClr>
              <a:buFont typeface="Goudy Old Style"/>
              <a:buAutoNum type="arabicPeriod"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Sistema de fondos concursables para la investigación y la innovación</a:t>
            </a:r>
            <a:endParaRPr b="0" lang="es-CL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913680" y="270360"/>
            <a:ext cx="10352520" cy="809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Cuestionario 2022</a:t>
            </a:r>
            <a:endParaRPr b="0" lang="es-CL" sz="4600" spc="-1" strike="noStrike">
              <a:latin typeface="Arial"/>
            </a:endParaRPr>
          </a:p>
        </p:txBody>
      </p:sp>
      <p:graphicFrame>
        <p:nvGraphicFramePr>
          <p:cNvPr id="186" name="Tabla 3"/>
          <p:cNvGraphicFramePr/>
          <p:nvPr/>
        </p:nvGraphicFramePr>
        <p:xfrm>
          <a:off x="2340000" y="1391400"/>
          <a:ext cx="9670320" cy="4960800"/>
        </p:xfrm>
        <a:graphic>
          <a:graphicData uri="http://schemas.openxmlformats.org/drawingml/2006/table">
            <a:tbl>
              <a:tblPr/>
              <a:tblGrid>
                <a:gridCol w="1739880"/>
                <a:gridCol w="1727640"/>
                <a:gridCol w="2085840"/>
                <a:gridCol w="2259360"/>
                <a:gridCol w="1857960"/>
              </a:tblGrid>
              <a:tr h="407880"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Identificación Demográfica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Perfil de Ingreso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Uso del tiempo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Sentido Pertinencia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Vulnerabilidad Social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674640"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RUT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Nombre del establecimiento educativo donde finalizó su Enseñanza Media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la actualidad ¿desarrolla alguna actividad remunerada?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Por cuál o cuáles medios se enteró de las carreras que imparte el Instituto Tecnológico de la Universidad de Playa Ancha (puede marcar más de una opción)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¿Tiene problemas para asistir o regresar de las clases presenciales en la Universidad?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654480"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Nombre, Primer Apellido y Segundo Apellido 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Tipo de programa que cursó para finalizar su Enseñanza Media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caso de haber respondido "Si" a la pregunta anterior, ¿en qué modalidad de trabajo se encuentra?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Por cuál o cuáles motivos escogió la carrera técnica que estudia actualmente (puede marcar más de una opción)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caso de haber respondido "SI" o "A veces" a la pregunta anterior, ¿cuál o cuáles son esos problemas?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48000"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Edad y Rango Etareo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Año en que egresó de la Enseñanza Media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caso de haber respondido "Si" a la pregunta sobre alguna actividad remunerada, ¿cuántas horas semanales dedica a esa actividad?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¿Está utilizando su correo institucional?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466200"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Rango Etareo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Modalidad de Educación que cursó durante la Enseñanza Media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¿Ha ingresado a las aulas virtuales de las asignaturas que está cursando?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766080"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Comuna donde reside actualmente; Si su respuesta anterior fue "Otra comuna", mencione la que corresponde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caso de haber cursado la Educación Media Técnico Profesional, ¿cuál es el nombre de la especialidad que cursó?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¿Qué tan satisfecho/a se encuentra hasta el momento con el desarrollo de las clases?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686160"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Carrera que cursa actualmente en el Instituto Tecnológico de la Universidad de Playa Ancha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Si desea, puede escribe otros comentarios que considere importante comunicarnos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07880"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Correo electrónico personal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249840"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N° de celular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8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87" name="CuadroTexto 6"/>
          <p:cNvSpPr/>
          <p:nvPr/>
        </p:nvSpPr>
        <p:spPr>
          <a:xfrm>
            <a:off x="74160" y="1099440"/>
            <a:ext cx="2085480" cy="23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algn="just">
              <a:lnSpc>
                <a:spcPct val="150000"/>
              </a:lnSpc>
              <a:spcAft>
                <a:spcPts val="799"/>
              </a:spcAft>
              <a:buClr>
                <a:srgbClr val="ffffff"/>
              </a:buClr>
              <a:buFont typeface="Arial"/>
              <a:buChar char="•"/>
            </a:pPr>
            <a:r>
              <a:rPr b="0" lang="es-CL" sz="1200" spc="-1" strike="noStrike">
                <a:solidFill>
                  <a:srgbClr val="ffffff"/>
                </a:solidFill>
                <a:latin typeface="Calibri"/>
                <a:ea typeface="Calibri"/>
              </a:rPr>
              <a:t>Cuestionario aplicado -&gt; 27 ítems.</a:t>
            </a:r>
            <a:endParaRPr b="0" lang="es-CL" sz="1200" spc="-1" strike="noStrike">
              <a:latin typeface="Arial"/>
            </a:endParaRPr>
          </a:p>
          <a:p>
            <a:pPr marL="285840" indent="-285840" algn="just">
              <a:lnSpc>
                <a:spcPct val="150000"/>
              </a:lnSpc>
              <a:spcAft>
                <a:spcPts val="799"/>
              </a:spcAft>
              <a:buClr>
                <a:srgbClr val="ffffff"/>
              </a:buClr>
              <a:buFont typeface="Arial"/>
              <a:buChar char="•"/>
            </a:pPr>
            <a:r>
              <a:rPr b="0" lang="es-CL" sz="1200" spc="-1" strike="noStrike">
                <a:solidFill>
                  <a:srgbClr val="ffffff"/>
                </a:solidFill>
                <a:latin typeface="Calibri"/>
                <a:ea typeface="Calibri"/>
              </a:rPr>
              <a:t>11 ítems datos conocidos .</a:t>
            </a:r>
            <a:endParaRPr b="0" lang="es-CL" sz="1200" spc="-1" strike="noStrike">
              <a:latin typeface="Arial"/>
            </a:endParaRPr>
          </a:p>
          <a:p>
            <a:pPr marL="285840" indent="-285840" algn="just">
              <a:lnSpc>
                <a:spcPct val="150000"/>
              </a:lnSpc>
              <a:spcAft>
                <a:spcPts val="799"/>
              </a:spcAft>
              <a:buClr>
                <a:srgbClr val="ffffff"/>
              </a:buClr>
              <a:buFont typeface="Arial"/>
              <a:buChar char="•"/>
            </a:pPr>
            <a:r>
              <a:rPr b="0" lang="es-CL" sz="1200" spc="-1" strike="noStrike">
                <a:solidFill>
                  <a:srgbClr val="ffffff"/>
                </a:solidFill>
                <a:latin typeface="Calibri"/>
                <a:ea typeface="Calibri"/>
              </a:rPr>
              <a:t>60% (16) datos desconocidos</a:t>
            </a: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.</a:t>
            </a:r>
            <a:endParaRPr b="0" lang="es-CL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12564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Modelo Retención UPLA</a:t>
            </a:r>
            <a:endParaRPr b="0" lang="es-CL" sz="4600" spc="-1" strike="noStrike">
              <a:latin typeface="Arial"/>
            </a:endParaRPr>
          </a:p>
        </p:txBody>
      </p:sp>
      <p:graphicFrame>
        <p:nvGraphicFramePr>
          <p:cNvPr id="189" name="Tabla 2"/>
          <p:cNvGraphicFramePr/>
          <p:nvPr/>
        </p:nvGraphicFramePr>
        <p:xfrm>
          <a:off x="1614240" y="1681920"/>
          <a:ext cx="8703000" cy="4828320"/>
        </p:xfrm>
        <a:graphic>
          <a:graphicData uri="http://schemas.openxmlformats.org/drawingml/2006/table">
            <a:tbl>
              <a:tblPr/>
              <a:tblGrid>
                <a:gridCol w="3119040"/>
                <a:gridCol w="3119040"/>
                <a:gridCol w="2465280"/>
              </a:tblGrid>
              <a:tr h="381600"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Dimensión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Subdimensión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Presente en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423360">
                <a:tc rowSpan="4"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Condiciones Iniciales Potenciales de Riesgo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Académicas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 rowSpan="2"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Bordón, Canals y Rojas (2015)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Socio Económicas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Diversidad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Ausente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Psicológicas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Ausente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81960">
                <a:tc rowSpan="2"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Progresión del Itinerario Formativo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Desempeño Académico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Ausente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56772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Indicadores Riesgo Académico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rowSpan="5"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Herrera (2017) 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782280">
                <a:tc rowSpan="4"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Estrategias de Retención y Seguimiento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Académicas, Psicológicas y Vocacionales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Integración Institucional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Bienestar Estudiantil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Gestión del Seguimiento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520" cy="969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CL" sz="4600" spc="-1" strike="noStrike">
                <a:solidFill>
                  <a:srgbClr val="f4edd8"/>
                </a:solidFill>
                <a:latin typeface="Goudy Old Style"/>
              </a:rPr>
              <a:t>Propuesta Cuestionario 2023</a:t>
            </a:r>
            <a:endParaRPr b="0" lang="es-CL" sz="46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913680" y="1886040"/>
            <a:ext cx="3299760" cy="763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200" spc="-1" strike="noStrike">
                <a:solidFill>
                  <a:srgbClr val="ffffff"/>
                </a:solidFill>
                <a:latin typeface="Goudy Old Style"/>
              </a:rPr>
              <a:t>Perfil Ingreso</a:t>
            </a:r>
            <a:endParaRPr b="0" lang="es-CL" sz="22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913680" y="2768040"/>
            <a:ext cx="3299760" cy="3021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4edd8"/>
                </a:solidFill>
                <a:latin typeface="Goudy Old Style"/>
              </a:rPr>
              <a:t>Académico</a:t>
            </a:r>
            <a:endParaRPr b="0" lang="es-CL" sz="1400" spc="-1" strike="noStrike">
              <a:latin typeface="Arial"/>
            </a:endParaRPr>
          </a:p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4edd8"/>
                </a:solidFill>
                <a:latin typeface="Goudy Old Style"/>
              </a:rPr>
              <a:t>Socio Económico</a:t>
            </a:r>
            <a:endParaRPr b="0" lang="es-CL" sz="1400" spc="-1" strike="noStrike"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/>
          </p:nvPr>
        </p:nvSpPr>
        <p:spPr>
          <a:xfrm>
            <a:off x="4446720" y="1886040"/>
            <a:ext cx="3299760" cy="763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Ámbito Psicológico </a:t>
            </a:r>
            <a:endParaRPr b="0" lang="es-CL" sz="2200" spc="-1" strike="noStrike">
              <a:latin typeface="Arial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/>
          </p:nvPr>
        </p:nvSpPr>
        <p:spPr>
          <a:xfrm>
            <a:off x="4441320" y="2768040"/>
            <a:ext cx="3299760" cy="30218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Estrés</a:t>
            </a:r>
            <a:endParaRPr b="0" lang="es-CL" sz="1400" spc="-1" strike="noStrike">
              <a:latin typeface="Arial"/>
            </a:endParaRPr>
          </a:p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Agotamiento</a:t>
            </a:r>
            <a:endParaRPr b="0" lang="es-CL" sz="1400" spc="-1" strike="noStrike">
              <a:latin typeface="Arial"/>
            </a:endParaRPr>
          </a:p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Procrastinación </a:t>
            </a:r>
            <a:endParaRPr b="0" lang="es-CL" sz="1400" spc="-1" strike="noStrike">
              <a:latin typeface="Arial"/>
            </a:endParaRPr>
          </a:p>
        </p:txBody>
      </p:sp>
      <p:sp>
        <p:nvSpPr>
          <p:cNvPr id="195" name="PlaceHolder 6"/>
          <p:cNvSpPr>
            <a:spLocks noGrp="1"/>
          </p:cNvSpPr>
          <p:nvPr>
            <p:ph/>
          </p:nvPr>
        </p:nvSpPr>
        <p:spPr>
          <a:xfrm>
            <a:off x="7966440" y="2116440"/>
            <a:ext cx="3299760" cy="763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b">
            <a:no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Sentido de Pertenencia </a:t>
            </a:r>
            <a:endParaRPr b="0" lang="es-CL" sz="2200" spc="-1" strike="noStrike">
              <a:latin typeface="Arial"/>
            </a:endParaRPr>
          </a:p>
        </p:txBody>
      </p:sp>
      <p:sp>
        <p:nvSpPr>
          <p:cNvPr id="196" name="PlaceHolder 7"/>
          <p:cNvSpPr>
            <a:spLocks noGrp="1"/>
          </p:cNvSpPr>
          <p:nvPr>
            <p:ph/>
          </p:nvPr>
        </p:nvSpPr>
        <p:spPr>
          <a:xfrm>
            <a:off x="7966440" y="2988000"/>
            <a:ext cx="3299760" cy="25498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Vinculación</a:t>
            </a:r>
            <a:endParaRPr b="0" lang="es-CL" sz="1400" spc="-1" strike="noStrike">
              <a:latin typeface="Arial"/>
            </a:endParaRPr>
          </a:p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Identificación </a:t>
            </a:r>
            <a:endParaRPr b="0" lang="es-CL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8840" cy="18277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5400" spc="-1" strike="noStrike">
                <a:solidFill>
                  <a:srgbClr val="f4edd8"/>
                </a:solidFill>
                <a:latin typeface="Goudy Old Style"/>
              </a:rPr>
              <a:t>Trabajo Futuro</a:t>
            </a:r>
            <a:br>
              <a:rPr sz="5400"/>
            </a:br>
            <a:r>
              <a:rPr b="0" lang="es-ES" sz="5400" spc="-1" strike="noStrike">
                <a:solidFill>
                  <a:srgbClr val="f4edd8"/>
                </a:solidFill>
                <a:latin typeface="Goudy Old Style"/>
              </a:rPr>
              <a:t>(al 24-10-2022)</a:t>
            </a:r>
            <a:endParaRPr b="0" lang="es-CL" sz="5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ubTitle"/>
          </p:nvPr>
        </p:nvSpPr>
        <p:spPr>
          <a:xfrm>
            <a:off x="1370520" y="3773520"/>
            <a:ext cx="9438840" cy="10486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t">
            <a:normAutofit fontScale="90000"/>
          </a:bodyPr>
          <a:p>
            <a:pPr algn="ctr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300" spc="-1" strike="noStrike">
                <a:solidFill>
                  <a:srgbClr val="ffffff"/>
                </a:solidFill>
                <a:latin typeface="Goudy Old Style"/>
              </a:rPr>
              <a:t>Los próximos pasos para este proyecto se asocian con el diseño del Cuestionario 2023, finalizando con el esquema del reporte que debe acompañar el análisis de los resultados. </a:t>
            </a:r>
            <a:endParaRPr b="0" lang="es-CL" sz="2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1361160" y="152280"/>
            <a:ext cx="9438840" cy="182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s-CL" sz="4400" spc="-1" strike="noStrike">
                <a:latin typeface="Arial"/>
              </a:rPr>
              <a:t>Cuestionario 2023</a:t>
            </a:r>
            <a:endParaRPr b="0" lang="es-CL" sz="4400" spc="-1" strike="noStrike">
              <a:latin typeface="Arial"/>
            </a:endParaRPr>
          </a:p>
        </p:txBody>
      </p:sp>
      <p:sp>
        <p:nvSpPr>
          <p:cNvPr id="200" name="PlaceHolder 8"/>
          <p:cNvSpPr txBox="1"/>
          <p:nvPr/>
        </p:nvSpPr>
        <p:spPr>
          <a:xfrm>
            <a:off x="1910880" y="2191320"/>
            <a:ext cx="8169120" cy="10486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lIns="0" rIns="0" tIns="0" bIns="0" anchor="t">
            <a:norm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300" spc="-1" strike="noStrike">
                <a:solidFill>
                  <a:srgbClr val="ffffff"/>
                </a:solidFill>
                <a:latin typeface="Goudy Old Style"/>
                <a:ea typeface="Noto Sans CJK SC"/>
              </a:rPr>
              <a:t>Tres dimensiones: Perfil Ingreso, </a:t>
            </a:r>
            <a:r>
              <a:rPr b="0" lang="es-CL" sz="2200" spc="-1" strike="noStrike">
                <a:solidFill>
                  <a:srgbClr val="ffffff"/>
                </a:solidFill>
                <a:latin typeface="Goudy Old Style"/>
                <a:ea typeface="Noto Sans CJK SC"/>
              </a:rPr>
              <a:t>Ámbito Psicológico y </a:t>
            </a:r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Sentido de Pertenencia </a:t>
            </a:r>
            <a:endParaRPr b="0" lang="es-CL" sz="2200" spc="-1" strike="noStrike">
              <a:latin typeface="Arial"/>
            </a:endParaRPr>
          </a:p>
        </p:txBody>
      </p:sp>
      <p:sp>
        <p:nvSpPr>
          <p:cNvPr id="201" name=""/>
          <p:cNvSpPr txBox="1"/>
          <p:nvPr/>
        </p:nvSpPr>
        <p:spPr>
          <a:xfrm>
            <a:off x="252000" y="3420000"/>
            <a:ext cx="11808000" cy="7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Perfil de Ingreso: 20 preguntas. </a:t>
            </a:r>
            <a:endParaRPr b="0" lang="es-CL" sz="2200" spc="-1" strike="noStrike">
              <a:latin typeface="Arial"/>
            </a:endParaRPr>
          </a:p>
          <a:p>
            <a:r>
              <a:rPr b="0" lang="es-CL" sz="1500" spc="-1" strike="noStrike">
                <a:solidFill>
                  <a:srgbClr val="ffffff"/>
                </a:solidFill>
                <a:latin typeface="Goudy Old Style"/>
              </a:rPr>
              <a:t>Contexto, Familiar, Económico, Diversidad, Discapacidad y Multiculturalidad</a:t>
            </a:r>
            <a:endParaRPr b="0" lang="es-CL" sz="1500" spc="-1" strike="noStrike">
              <a:latin typeface="Arial"/>
            </a:endParaRPr>
          </a:p>
        </p:txBody>
      </p:sp>
      <p:sp>
        <p:nvSpPr>
          <p:cNvPr id="202" name=""/>
          <p:cNvSpPr txBox="1"/>
          <p:nvPr/>
        </p:nvSpPr>
        <p:spPr>
          <a:xfrm>
            <a:off x="233280" y="4264560"/>
            <a:ext cx="11142720" cy="73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CL" sz="2200" spc="-1" strike="noStrike">
                <a:solidFill>
                  <a:srgbClr val="ffffff"/>
                </a:solidFill>
                <a:latin typeface="Goudy Old Style"/>
                <a:ea typeface="Noto Sans CJK SC"/>
              </a:rPr>
              <a:t>Ámbito Psicológico: 30 preguntas. </a:t>
            </a:r>
            <a:endParaRPr b="0" lang="es-CL" sz="2200" spc="-1" strike="noStrike">
              <a:latin typeface="Arial"/>
            </a:endParaRPr>
          </a:p>
          <a:p>
            <a:r>
              <a:rPr b="0" lang="es-CL" sz="1500" spc="-1" strike="noStrike">
                <a:solidFill>
                  <a:srgbClr val="ffffff"/>
                </a:solidFill>
                <a:latin typeface="Goudy Old Style"/>
                <a:ea typeface="Noto Sans CJK SC"/>
              </a:rPr>
              <a:t>Estrés, Agotamiento Académico y Procrastinación</a:t>
            </a:r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 </a:t>
            </a:r>
            <a:endParaRPr b="0" lang="es-CL" sz="2200" spc="-1" strike="noStrike">
              <a:latin typeface="Arial"/>
            </a:endParaRPr>
          </a:p>
        </p:txBody>
      </p:sp>
      <p:sp>
        <p:nvSpPr>
          <p:cNvPr id="203" name=""/>
          <p:cNvSpPr txBox="1"/>
          <p:nvPr/>
        </p:nvSpPr>
        <p:spPr>
          <a:xfrm>
            <a:off x="233280" y="5164560"/>
            <a:ext cx="11106720" cy="636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Sentido de Pertenencia: 5 preguntas. </a:t>
            </a:r>
            <a:endParaRPr b="0" lang="es-CL" sz="2200" spc="-1" strike="noStrike">
              <a:latin typeface="Arial"/>
            </a:endParaRPr>
          </a:p>
          <a:p>
            <a:r>
              <a:rPr b="0" lang="es-CL" sz="1500" spc="-1" strike="noStrike">
                <a:solidFill>
                  <a:srgbClr val="ffffff"/>
                </a:solidFill>
                <a:latin typeface="Goudy Old Style"/>
              </a:rPr>
              <a:t>Conocimiento e identificación con la institución </a:t>
            </a:r>
            <a:endParaRPr b="0" lang="es-CL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{562BF8AA-F974-4A44-BA79-68CB5D322409}tf55705232_win32</Template>
  <TotalTime>45</TotalTime>
  <Application>LibreOffice/7.3.7.2$Linux_X86_64 LibreOffice_project/30$Build-2</Application>
  <AppVersion>15.0000</AppVersion>
  <Words>735</Words>
  <Paragraphs>103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2022-10-22T03:58:15Z</dcterms:created>
  <dc:creator>JULIO CESAR LOPEZ NUNEZ</dc:creator>
  <dc:description/>
  <dc:language>es-CL</dc:language>
  <cp:lastModifiedBy>Julio Lopez-Nunez</cp:lastModifiedBy>
  <dcterms:modified xsi:type="dcterms:W3CDTF">2022-11-19T22:12:56Z</dcterms:modified>
  <cp:revision>7</cp:revision>
  <dc:subject/>
  <dc:title>LOS DESAFÍOS DE LA FORMACIÓN  TÉCNICO PROFESIONAL EN CHILE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2</vt:i4>
  </property>
  <property fmtid="{D5CDD505-2E9C-101B-9397-08002B2CF9AE}" pid="4" name="PresentationFormat">
    <vt:lpwstr>Panorámica</vt:lpwstr>
  </property>
  <property fmtid="{D5CDD505-2E9C-101B-9397-08002B2CF9AE}" pid="5" name="Slides">
    <vt:i4>8</vt:i4>
  </property>
</Properties>
</file>